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485" r:id="rId2"/>
    <p:sldId id="396" r:id="rId3"/>
    <p:sldId id="519" r:id="rId4"/>
    <p:sldId id="522" r:id="rId5"/>
    <p:sldId id="520" r:id="rId6"/>
    <p:sldId id="521" r:id="rId7"/>
    <p:sldId id="523" r:id="rId8"/>
    <p:sldId id="264" r:id="rId9"/>
    <p:sldId id="265" r:id="rId10"/>
    <p:sldId id="527" r:id="rId11"/>
    <p:sldId id="525" r:id="rId12"/>
    <p:sldId id="528" r:id="rId13"/>
    <p:sldId id="529" r:id="rId14"/>
    <p:sldId id="526" r:id="rId15"/>
    <p:sldId id="530" r:id="rId16"/>
    <p:sldId id="531" r:id="rId17"/>
    <p:sldId id="532" r:id="rId18"/>
    <p:sldId id="533" r:id="rId19"/>
    <p:sldId id="534" r:id="rId20"/>
    <p:sldId id="535" r:id="rId21"/>
    <p:sldId id="537" r:id="rId22"/>
    <p:sldId id="518"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396"/>
            <p14:sldId id="519"/>
            <p14:sldId id="522"/>
            <p14:sldId id="520"/>
            <p14:sldId id="521"/>
            <p14:sldId id="523"/>
            <p14:sldId id="264"/>
            <p14:sldId id="265"/>
            <p14:sldId id="527"/>
            <p14:sldId id="525"/>
            <p14:sldId id="528"/>
            <p14:sldId id="529"/>
            <p14:sldId id="526"/>
            <p14:sldId id="530"/>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69007" autoAdjust="0"/>
  </p:normalViewPr>
  <p:slideViewPr>
    <p:cSldViewPr snapToGrid="0">
      <p:cViewPr varScale="1">
        <p:scale>
          <a:sx n="47" d="100"/>
          <a:sy n="47" d="100"/>
        </p:scale>
        <p:origin x="1144" y="36"/>
      </p:cViewPr>
      <p:guideLst/>
    </p:cSldViewPr>
  </p:slideViewPr>
  <p:notesTextViewPr>
    <p:cViewPr>
      <p:scale>
        <a:sx n="110" d="100"/>
        <a:sy n="110" d="100"/>
      </p:scale>
      <p:origin x="0" y="0"/>
    </p:cViewPr>
  </p:notesTextViewPr>
  <p:sorterViewPr>
    <p:cViewPr varScale="1">
      <p:scale>
        <a:sx n="1" d="1"/>
        <a:sy n="1" d="1"/>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86610CF7-7CFD-4981-8166-0DED1B2490E6}"/>
    <pc:docChg chg="modSld">
      <pc:chgData name="Mitchell Wand" userId="de9b44c55c049659" providerId="LiveId" clId="{86610CF7-7CFD-4981-8166-0DED1B2490E6}" dt="2022-09-20T21:15:19.107" v="1" actId="20577"/>
      <pc:docMkLst>
        <pc:docMk/>
      </pc:docMkLst>
      <pc:sldChg chg="modSp mod">
        <pc:chgData name="Mitchell Wand" userId="de9b44c55c049659" providerId="LiveId" clId="{86610CF7-7CFD-4981-8166-0DED1B2490E6}" dt="2022-09-20T21:14:55.735" v="0" actId="20577"/>
        <pc:sldMkLst>
          <pc:docMk/>
          <pc:sldMk cId="1007606320" sldId="520"/>
        </pc:sldMkLst>
        <pc:spChg chg="mod">
          <ac:chgData name="Mitchell Wand" userId="de9b44c55c049659" providerId="LiveId" clId="{86610CF7-7CFD-4981-8166-0DED1B2490E6}" dt="2022-09-20T21:14:55.735" v="0" actId="20577"/>
          <ac:spMkLst>
            <pc:docMk/>
            <pc:sldMk cId="1007606320" sldId="520"/>
            <ac:spMk id="3" creationId="{F2B1264D-D8C0-AF4A-831C-4CED4E3AF7D4}"/>
          </ac:spMkLst>
        </pc:spChg>
      </pc:sldChg>
      <pc:sldChg chg="modNotesTx">
        <pc:chgData name="Mitchell Wand" userId="de9b44c55c049659" providerId="LiveId" clId="{86610CF7-7CFD-4981-8166-0DED1B2490E6}" dt="2022-09-20T21:15:19.107" v="1" actId="20577"/>
        <pc:sldMkLst>
          <pc:docMk/>
          <pc:sldMk cId="1985064915" sldId="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 By engaging our HRT pillars, we can create an environment that provides the psychological safety to our teammates that they will feel capable of asking for the kind of support that they need in order to be the most effective teammates that they can be.</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context of teams and team performance, one important metric to consider is the bus factor: which is to say, how many members of your team are entirely irreplaceable, the sole holders of particular, specialized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endParaRPr lang="en-US" dirty="0"/>
          </a:p>
          <a:p>
            <a:endParaRPr lang="en-US" dirty="0"/>
          </a:p>
          <a:p>
            <a:r>
              <a:rPr lang="en-US" dirty="0"/>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
        <p:nvSpPr>
          <p:cNvPr id="4" name="Slide Number Placeholder 3"/>
          <p:cNvSpPr>
            <a:spLocks noGrp="1"/>
          </p:cNvSpPr>
          <p:nvPr>
            <p:ph type="sldNum" sz="quarter" idx="5"/>
          </p:nvPr>
        </p:nvSpPr>
        <p:spPr/>
        <p:txBody>
          <a:bodyPr/>
          <a:lstStyle/>
          <a:p>
            <a:fld id="{07937F07-1250-4CCE-B198-1B2887014F41}" type="slidenum">
              <a:rPr lang="en-US" smtClean="0"/>
              <a:t>15</a:t>
            </a:fld>
            <a:endParaRPr lang="en-US"/>
          </a:p>
        </p:txBody>
      </p:sp>
    </p:spTree>
    <p:extLst>
      <p:ext uri="{BB962C8B-B14F-4D97-AF65-F5344CB8AC3E}">
        <p14:creationId xmlns:p14="http://schemas.microsoft.com/office/powerpoint/2010/main" val="292041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19</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a:t>
            </a:r>
            <a:r>
              <a:rPr lang="en-US" dirty="0" err="1"/>
              <a:t>dien’t</a:t>
            </a:r>
            <a:r>
              <a:rPr lang="en-US" dirty="0"/>
              <a: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149072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also favors teams that are organized around product value, rather than technology or platform.</a:t>
            </a:r>
          </a:p>
          <a:p>
            <a:endParaRPr lang="en-US" dirty="0"/>
          </a:p>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62417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9/19/2023</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9/19/2023</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9/19/2023</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9/19/2023</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9/19/2023</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9/19/2023</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9/19/2023</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9/19/2023</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9/19/2023</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9/19/2023</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9/19/2023</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9/19/2023</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9/19/2023</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sre.google/sre-book/example-postmorte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6.3: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Adeel Bhutta and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2023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lstStyle/>
          <a:p>
            <a:r>
              <a:rPr lang="en-US"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138716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11</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12</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Everyone else does it right,</a:t>
              </a:r>
            </a:p>
            <a:p>
              <a:pPr>
                <a:defRPr sz="4000">
                  <a:solidFill>
                    <a:srgbClr val="000000"/>
                  </a:solidFill>
                </a:defRPr>
              </a:pPr>
              <a:r>
                <a:rPr sz="200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13</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and Knowledge Sharing</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14</a:t>
            </a:fld>
            <a:endParaRPr lang="en-US"/>
          </a:p>
        </p:txBody>
      </p:sp>
    </p:spTree>
    <p:extLst>
      <p:ext uri="{BB962C8B-B14F-4D97-AF65-F5344CB8AC3E}">
        <p14:creationId xmlns:p14="http://schemas.microsoft.com/office/powerpoint/2010/main" val="281266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26696-F8F1-6442-B231-4237D5EC658C}"/>
              </a:ext>
            </a:extLst>
          </p:cNvPr>
          <p:cNvSpPr>
            <a:spLocks noGrp="1"/>
          </p:cNvSpPr>
          <p:nvPr>
            <p:ph type="title"/>
          </p:nvPr>
        </p:nvSpPr>
        <p:spPr>
          <a:xfrm>
            <a:off x="640080" y="325369"/>
            <a:ext cx="4368602" cy="1956841"/>
          </a:xfrm>
        </p:spPr>
        <p:txBody>
          <a:bodyPr anchor="b">
            <a:normAutofit/>
          </a:bodyPr>
          <a:lstStyle/>
          <a:p>
            <a:r>
              <a:rPr lang="en-US" sz="3400"/>
              <a:t>Bus Factor &amp; Importance of Information Sharing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202DC1-BE28-F445-831C-2FC7B4BC5A54}"/>
              </a:ext>
            </a:extLst>
          </p:cNvPr>
          <p:cNvSpPr>
            <a:spLocks noGrp="1"/>
          </p:cNvSpPr>
          <p:nvPr>
            <p:ph idx="1"/>
          </p:nvPr>
        </p:nvSpPr>
        <p:spPr>
          <a:xfrm>
            <a:off x="640080" y="2872899"/>
            <a:ext cx="4243589" cy="3320668"/>
          </a:xfrm>
        </p:spPr>
        <p:txBody>
          <a:bodyPr>
            <a:normAutofit/>
          </a:bodyPr>
          <a:lstStyle/>
          <a:p>
            <a:endParaRPr lang="en-US" sz="2200"/>
          </a:p>
        </p:txBody>
      </p:sp>
      <p:pic>
        <p:nvPicPr>
          <p:cNvPr id="5" name="mario-sessions-0TmYp58QVNQ-unsplash.jpg" descr="mario-sessions-0TmYp58QVNQ-unsplash.jpg">
            <a:extLst>
              <a:ext uri="{FF2B5EF4-FFF2-40B4-BE49-F238E27FC236}">
                <a16:creationId xmlns:a16="http://schemas.microsoft.com/office/drawing/2014/main" id="{A278791F-5A31-374B-9848-7D5E06351847}"/>
              </a:ext>
            </a:extLst>
          </p:cNvPr>
          <p:cNvPicPr>
            <a:picLocks noChangeAspect="1"/>
          </p:cNvPicPr>
          <p:nvPr/>
        </p:nvPicPr>
        <p:blipFill rotWithShape="1">
          <a:blip r:embed="rId3"/>
          <a:srcRect l="16854" r="161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9C856172-3BB7-7543-A0C8-37613E01A148}"/>
              </a:ext>
            </a:extLst>
          </p:cNvPr>
          <p:cNvSpPr>
            <a:spLocks noGrp="1"/>
          </p:cNvSpPr>
          <p:nvPr>
            <p:ph type="sldNum" sz="quarter" idx="12"/>
          </p:nvPr>
        </p:nvSpPr>
        <p:spPr>
          <a:xfrm>
            <a:off x="10439400" y="6356350"/>
            <a:ext cx="914400" cy="365125"/>
          </a:xfrm>
        </p:spPr>
        <p:txBody>
          <a:bodyPr>
            <a:normAutofit/>
          </a:bodyPr>
          <a:lstStyle/>
          <a:p>
            <a:pPr>
              <a:spcAft>
                <a:spcPts val="600"/>
              </a:spcAft>
            </a:pPr>
            <a:fld id="{20F37917-FD3A-4669-9018-DA04BCDD3D75}" type="slidenum">
              <a:rPr lang="en-US">
                <a:solidFill>
                  <a:srgbClr val="FFFFFF"/>
                </a:solidFill>
              </a:rPr>
              <a:pPr>
                <a:spcAft>
                  <a:spcPts val="600"/>
                </a:spcAft>
              </a:pPr>
              <a:t>15</a:t>
            </a:fld>
            <a:endParaRPr lang="en-US">
              <a:solidFill>
                <a:srgbClr val="FFFFFF"/>
              </a:solidFill>
            </a:endParaRPr>
          </a:p>
        </p:txBody>
      </p:sp>
      <p:pic>
        <p:nvPicPr>
          <p:cNvPr id="8194" name="Picture 2">
            <a:extLst>
              <a:ext uri="{FF2B5EF4-FFF2-40B4-BE49-F238E27FC236}">
                <a16:creationId xmlns:a16="http://schemas.microsoft.com/office/drawing/2014/main" id="{191FF492-B0B6-8141-8D3A-73346B8345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10" t="29963" b="4851"/>
          <a:stretch/>
        </p:blipFill>
        <p:spPr bwMode="auto">
          <a:xfrm>
            <a:off x="179708" y="4252719"/>
            <a:ext cx="9407921"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sz="4000"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16</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01234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18</a:t>
            </a:fld>
            <a:endParaRPr lang="en-US"/>
          </a:p>
        </p:txBody>
      </p:sp>
    </p:spTree>
    <p:extLst>
      <p:ext uri="{BB962C8B-B14F-4D97-AF65-F5344CB8AC3E}">
        <p14:creationId xmlns:p14="http://schemas.microsoft.com/office/powerpoint/2010/main" val="40253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19</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a:t>
            </a:fld>
            <a:endParaRPr lang="en-US"/>
          </a:p>
        </p:txBody>
      </p:sp>
    </p:spTree>
    <p:extLst>
      <p:ext uri="{BB962C8B-B14F-4D97-AF65-F5344CB8AC3E}">
        <p14:creationId xmlns:p14="http://schemas.microsoft.com/office/powerpoint/2010/main" val="301927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20</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21</a:t>
            </a:fld>
            <a:endParaRPr lang="en-US"/>
          </a:p>
        </p:txBody>
      </p:sp>
    </p:spTree>
    <p:extLst>
      <p:ext uri="{BB962C8B-B14F-4D97-AF65-F5344CB8AC3E}">
        <p14:creationId xmlns:p14="http://schemas.microsoft.com/office/powerpoint/2010/main" val="1235026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22</a:t>
            </a:fld>
            <a:endParaRPr lang="en-US"/>
          </a:p>
        </p:txBody>
      </p:sp>
    </p:spTree>
    <p:extLst>
      <p:ext uri="{BB962C8B-B14F-4D97-AF65-F5344CB8AC3E}">
        <p14:creationId xmlns:p14="http://schemas.microsoft.com/office/powerpoint/2010/main" val="169498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3</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4</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team-members to treat each other well?</a:t>
            </a:r>
          </a:p>
          <a:p>
            <a:r>
              <a:rPr lang="en-US" dirty="0"/>
              <a:t>How do you encourage teams to share knowledge and collaborate?</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5</a:t>
            </a:fld>
            <a:endParaRPr lang="en-US"/>
          </a:p>
        </p:txBody>
      </p:sp>
    </p:spTree>
    <p:extLst>
      <p:ext uri="{BB962C8B-B14F-4D97-AF65-F5344CB8AC3E}">
        <p14:creationId xmlns:p14="http://schemas.microsoft.com/office/powerpoint/2010/main" val="100760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630936" y="2807208"/>
            <a:ext cx="3429000" cy="3410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6</a:t>
            </a:fld>
            <a:endParaRPr lang="en-US"/>
          </a:p>
        </p:txBody>
      </p:sp>
    </p:spTree>
    <p:extLst>
      <p:ext uri="{BB962C8B-B14F-4D97-AF65-F5344CB8AC3E}">
        <p14:creationId xmlns:p14="http://schemas.microsoft.com/office/powerpoint/2010/main" val="198506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sz="5000"/>
              <a:t>Agile Favors “Two-Pizza” Teams</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7</a:t>
            </a:fld>
            <a:endParaRPr lang="en-US"/>
          </a:p>
        </p:txBody>
      </p:sp>
    </p:spTree>
    <p:extLst>
      <p:ext uri="{BB962C8B-B14F-4D97-AF65-F5344CB8AC3E}">
        <p14:creationId xmlns:p14="http://schemas.microsoft.com/office/powerpoint/2010/main" val="392759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lstStyle/>
          <a:p>
            <a:r>
              <a:rPr lang="en-US" dirty="0"/>
              <a:t>Agile Favors “Product” teams, not ”Platform” teams</a:t>
            </a:r>
            <a:endParaRPr dirty="0"/>
          </a:p>
        </p:txBody>
      </p:sp>
      <p:sp>
        <p:nvSpPr>
          <p:cNvPr id="212" name="You are the support person for your changes, regardless of platform…"/>
          <p:cNvSpPr txBox="1">
            <a:spLocks noGrp="1"/>
          </p:cNvSpPr>
          <p:nvPr>
            <p:ph type="body" idx="1"/>
          </p:nvPr>
        </p:nvSpPr>
        <p:spPr>
          <a:prstGeom prst="rect">
            <a:avLst/>
          </a:prstGeom>
        </p:spPr>
        <p:txBody>
          <a:bodyPr/>
          <a:lstStyle/>
          <a:p>
            <a:pPr marL="0" indent="0">
              <a:buNone/>
            </a:pPr>
            <a:r>
              <a:rPr dirty="0"/>
              <a:t>Example: Facebook mobile teams (</a:t>
            </a:r>
            <a:r>
              <a:rPr lang="en-US" dirty="0"/>
              <a:t>with platform organization</a:t>
            </a:r>
            <a:r>
              <a:rPr dirty="0"/>
              <a:t>)</a:t>
            </a:r>
          </a:p>
        </p:txBody>
      </p:sp>
      <p:sp>
        <p:nvSpPr>
          <p:cNvPr id="21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2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641082" y="6212830"/>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7" name="Platform Experts"/>
          <p:cNvSpPr/>
          <p:nvPr/>
        </p:nvSpPr>
        <p:spPr>
          <a:xfrm>
            <a:off x="5900293" y="6232303"/>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sp>
        <p:nvSpPr>
          <p:cNvPr id="238"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845719"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845719"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845719"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845719"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845719"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845719"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grpSp>
        <p:nvGrpSpPr>
          <p:cNvPr id="45" name="Group">
            <a:extLst>
              <a:ext uri="{FF2B5EF4-FFF2-40B4-BE49-F238E27FC236}">
                <a16:creationId xmlns:a16="http://schemas.microsoft.com/office/drawing/2014/main" id="{C785609E-6D3A-1646-9C1B-6AABD90BBD34}"/>
              </a:ext>
            </a:extLst>
          </p:cNvPr>
          <p:cNvGrpSpPr/>
          <p:nvPr/>
        </p:nvGrpSpPr>
        <p:grpSpPr>
          <a:xfrm>
            <a:off x="2037436" y="3971731"/>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lstStyle/>
          <a:p>
            <a:r>
              <a:rPr lang="en-US" dirty="0"/>
              <a:t>Agile Favors “Product” teams, not ”Platform” teams</a:t>
            </a:r>
            <a:endParaRPr dirty="0"/>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9" name="You are the support person for your changes, regardless of platform…"/>
          <p:cNvSpPr txBox="1">
            <a:spLocks noGrp="1"/>
          </p:cNvSpPr>
          <p:nvPr>
            <p:ph type="body" idx="1"/>
          </p:nvPr>
        </p:nvSpPr>
        <p:spPr>
          <a:xfrm>
            <a:off x="838200" y="1825625"/>
            <a:ext cx="10515600" cy="1631157"/>
          </a:xfrm>
          <a:prstGeom prst="rect">
            <a:avLst/>
          </a:prstGeom>
        </p:spPr>
        <p:txBody>
          <a:bodyPr/>
          <a:lstStyle/>
          <a:p>
            <a:pPr marL="0" indent="0">
              <a:buNone/>
            </a:pPr>
            <a:r>
              <a:rPr lang="en-US" dirty="0"/>
              <a:t>Example: Facebook mobile teams (with platform organization)</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12571</TotalTime>
  <Words>4631</Words>
  <Application>Microsoft Office PowerPoint</Application>
  <PresentationFormat>Widescreen</PresentationFormat>
  <Paragraphs>353</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Verdana</vt:lpstr>
      <vt:lpstr>Calibri Light</vt:lpstr>
      <vt:lpstr>Arial</vt:lpstr>
      <vt:lpstr>Calibri</vt:lpstr>
      <vt:lpstr>Office Theme</vt:lpstr>
      <vt:lpstr>CS 4530: Fundamentals of Software Engineering Lesson 6.3: Teams</vt:lpstr>
      <vt:lpstr>Learning Goals for this Lesson</vt:lpstr>
      <vt:lpstr>Why Teams? “The 10x Engineer”</vt:lpstr>
      <vt:lpstr>Teams are hard: Brooks’ Law</vt:lpstr>
      <vt:lpstr>What goes wrong with teams in software development?</vt:lpstr>
      <vt:lpstr>How do we structure teams efficiently?</vt:lpstr>
      <vt:lpstr>Agile Favors “Two-Pizza” Teams</vt:lpstr>
      <vt:lpstr>Agile Favors “Product” teams, not ”Platform” teams</vt:lpstr>
      <vt:lpstr>Agile Favors “Product” teams, not ”Platform” teams</vt:lpstr>
      <vt:lpstr>How do you encourage team members to treat each other well?</vt:lpstr>
      <vt:lpstr>Three Pillars of Social Skills</vt:lpstr>
      <vt:lpstr>HRT Example: Code Review</vt:lpstr>
      <vt:lpstr>HRT Example: Code Review</vt:lpstr>
      <vt:lpstr>Scaling Communication and Knowledge Sharing</vt:lpstr>
      <vt:lpstr>Bus Factor &amp; Importance of Information Sharing</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229</cp:revision>
  <dcterms:created xsi:type="dcterms:W3CDTF">2021-01-07T15:19:22Z</dcterms:created>
  <dcterms:modified xsi:type="dcterms:W3CDTF">2023-09-19T23:35:09Z</dcterms:modified>
</cp:coreProperties>
</file>